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4" r:id="rId2"/>
    <p:sldId id="285" r:id="rId3"/>
    <p:sldId id="598" r:id="rId4"/>
    <p:sldId id="589" r:id="rId5"/>
    <p:sldId id="599" r:id="rId6"/>
    <p:sldId id="594" r:id="rId7"/>
    <p:sldId id="593" r:id="rId8"/>
    <p:sldId id="332" r:id="rId9"/>
    <p:sldId id="549" r:id="rId10"/>
    <p:sldId id="600" r:id="rId11"/>
    <p:sldId id="584" r:id="rId12"/>
    <p:sldId id="595" r:id="rId13"/>
    <p:sldId id="596" r:id="rId14"/>
    <p:sldId id="597" r:id="rId15"/>
    <p:sldId id="261" r:id="rId16"/>
    <p:sldId id="552" r:id="rId17"/>
    <p:sldId id="557" r:id="rId18"/>
    <p:sldId id="534" r:id="rId19"/>
    <p:sldId id="547" r:id="rId20"/>
    <p:sldId id="558" r:id="rId21"/>
    <p:sldId id="536" r:id="rId22"/>
    <p:sldId id="263" r:id="rId23"/>
    <p:sldId id="271" r:id="rId24"/>
    <p:sldId id="272" r:id="rId25"/>
    <p:sldId id="273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3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55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E14BC-1BAE-4547-9367-D1436427AF19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88C58-5638-4C71-B532-83D3D82BB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0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A9D5-999B-496C-8B83-EB3E7C3DB9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9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A9D5-999B-496C-8B83-EB3E7C3DB9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2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DC5B1-B376-4116-B6EC-0EE033EA20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4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EFBD-2FEA-634F-AC83-FA57BF5ED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F6999-6F63-2841-B84C-DFBE9CC4A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9A54D-ECAE-4149-BBF4-438A26D4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7E287-B042-304B-A7CB-3882C064E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794D-A195-2E40-B544-AD08B74E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9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7EC1D-5A90-F343-BE42-F21FD864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2CE5A-BFAD-404D-8DD2-E60898267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E5F1D-C8A3-2940-B9B3-0C430F44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E0AFF-5714-514B-9797-326ABDFDE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D6823-5B7F-DC45-8717-85002782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8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F543AC-776D-0E42-8D90-C713467386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2E748-9505-D04C-9BBE-25C148BBF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49F00-C3EA-2546-B29D-85A953F9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621F-5945-474F-8A40-E13DE41F5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063D8-F941-D641-BB2A-07B4D204B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0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80631-E203-0E48-9C9C-9ADE0887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0E8F1-DF9E-7740-9E17-CAE51C45A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0CCDB-F4EF-0F4C-B9A2-16DD93265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095BD-2C98-4040-93AD-0ACE498E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55360-5EDC-C24F-9B46-41E889E5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4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4C2A-7E6C-CF4F-8A1F-22ABD5BC2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8F4AD-D543-4E4D-B328-D5093D231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B217F-DCAA-C54E-B6E4-87FC6BFBA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FF6B1-AC5D-4B41-9D96-7E3B97F8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3E896-EB20-264F-884D-F9AA006F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6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F864-F445-6A41-A966-80C7E0CB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07BF1-1694-6145-BD21-F809A044D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EC0FA-1885-CF49-91A6-9B771C0C5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1ACFD-EF90-264A-A95C-791BAEC5A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56B15-5AF5-154F-9794-9EA86BC7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1CCAE-18CE-974A-9D87-72E65DD0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9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B40E7-252C-FE40-949F-02D4B37FF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20D6A-BD9F-4F4C-81D9-8921C23CC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A2A60-4EFF-524C-95B5-5C3E937F6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F943D-DD37-EE44-AE62-15B28C0E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CAFE5-3951-2542-8B19-45DFD792B4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7F2A-0B48-9C45-BA10-81054701B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883D54-E9EC-AE45-82D5-66F6E6C5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D48671-C9EB-984D-847F-551637FD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2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B616-29C0-D74C-B45D-5798F820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3DEFB-F0E2-9249-8D3B-11FBE26BA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E542B-FE1B-1A4F-97F0-5F89AFA9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D55DE-C381-2B48-8723-06BEAD29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36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C3AAE-8A80-5541-9C8E-1DD6280D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82D8C-AAA7-1D4D-8822-6D284D083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BB2E7-D41C-5B46-A351-53CC0A08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4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7EA5-E60B-A149-B7E7-6868145F7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DD82F-8A23-F047-B423-8E1CD44F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9A610-40D8-044F-B2D4-374575636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A8D25-BD77-5E49-AC11-508F1BAC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FE5A1-384F-1B45-B54F-1F1CB70C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A4173-B0B6-1844-8D61-20419A142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97019-9923-C54B-A4EB-0CEF71F6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B3DE3A-BAC5-A44A-8778-FC3C9106FF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4079D-DC9E-5146-B8BF-26DD8449A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CD0C4-E1BB-284A-86A9-D870DD70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AFB98-FB62-8449-AA6E-6D662A81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98838-7A93-E947-AC65-D8F69447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6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7D3A880-4960-694B-99FD-FB0A752E85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D08F6A-0D2A-B547-9CBF-885C8A9D8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7F3CB-1339-9641-857D-AFA0ACE10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18B71-E287-7542-B328-361C80CD0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9C836-8A5A-3E4C-9D8A-A31B794164D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B718D-95CD-2F4D-875A-869EB713D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477F9-7B66-D042-B3A3-F1C288325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756D5-6217-4C47-8C84-FF6F8063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9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F9AF3827-A30C-4499-8BD6-868F6DD76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77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502B8B-0FA7-4C03-A4EE-6850D906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387D8-FB26-4387-87B2-89A5A49F981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4FB80-7214-43D7-BCB4-4C1A4F204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2" t="11723" r="51882" b="7379"/>
          <a:stretch/>
        </p:blipFill>
        <p:spPr>
          <a:xfrm>
            <a:off x="2500703" y="1583505"/>
            <a:ext cx="7190594" cy="3690990"/>
          </a:xfrm>
          <a:prstGeom prst="rect">
            <a:avLst/>
          </a:prstGeom>
        </p:spPr>
      </p:pic>
      <p:pic>
        <p:nvPicPr>
          <p:cNvPr id="5" name="Picture 4" descr="Text, application, email&#10;&#10;Description automatically generated">
            <a:extLst>
              <a:ext uri="{FF2B5EF4-FFF2-40B4-BE49-F238E27FC236}">
                <a16:creationId xmlns:a16="http://schemas.microsoft.com/office/drawing/2014/main" id="{73381026-08AF-453C-AB5F-F0153D53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69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B2EE-E68C-4BF4-9B11-CF8C3C95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64B5E8-3384-4D2C-82C4-3511C143B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48" t="21796" r="12059" b="6189"/>
          <a:stretch/>
        </p:blipFill>
        <p:spPr>
          <a:xfrm>
            <a:off x="1794102" y="970320"/>
            <a:ext cx="8599064" cy="44672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B6FC4-CC05-42D5-A85A-169CD759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387D8-FB26-4387-87B2-89A5A49F981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38E4872-2F5F-42EF-81A5-1FC6D8E06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78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0C7A8464-100E-49FC-9DC2-FDE896038712}"/>
              </a:ext>
            </a:extLst>
          </p:cNvPr>
          <p:cNvPicPr/>
          <p:nvPr/>
        </p:nvPicPr>
        <p:blipFill rotWithShape="1">
          <a:blip r:embed="rId2"/>
          <a:srcRect l="17414" t="18044" r="18803" b="27446"/>
          <a:stretch/>
        </p:blipFill>
        <p:spPr bwMode="auto">
          <a:xfrm>
            <a:off x="2006600" y="1463137"/>
            <a:ext cx="8178800" cy="393172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298C9D-9555-47C9-B3F8-864B393E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>
            <a:normAutofit lnSpcReduction="10000"/>
          </a:bodyPr>
          <a:lstStyle/>
          <a:p>
            <a:pPr>
              <a:spcAft>
                <a:spcPts val="450"/>
              </a:spcAft>
            </a:pPr>
            <a:fld id="{89C387D8-FB26-4387-87B2-89A5A49F9816}" type="slidenum">
              <a:rPr lang="en-US" smtClean="0"/>
              <a:pPr>
                <a:spcAft>
                  <a:spcPts val="450"/>
                </a:spcAft>
              </a:pPr>
              <a:t>12</a:t>
            </a:fld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1D6F0DB-FA42-43DB-A80F-A91BAA08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03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655937-541C-4129-A0F3-46FEA2F736DA}"/>
              </a:ext>
            </a:extLst>
          </p:cNvPr>
          <p:cNvPicPr/>
          <p:nvPr/>
        </p:nvPicPr>
        <p:blipFill rotWithShape="1">
          <a:blip r:embed="rId2"/>
          <a:srcRect l="17629" t="16144" r="18802" b="12441"/>
          <a:stretch/>
        </p:blipFill>
        <p:spPr bwMode="auto">
          <a:xfrm>
            <a:off x="2789999" y="1339850"/>
            <a:ext cx="6612005" cy="41783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699139-B294-4282-9E08-BE61C795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>
            <a:normAutofit lnSpcReduction="10000"/>
          </a:bodyPr>
          <a:lstStyle/>
          <a:p>
            <a:pPr>
              <a:spcAft>
                <a:spcPts val="450"/>
              </a:spcAft>
            </a:pPr>
            <a:fld id="{89C387D8-FB26-4387-87B2-89A5A49F9816}" type="slidenum">
              <a:rPr lang="en-US" smtClean="0"/>
              <a:pPr>
                <a:spcAft>
                  <a:spcPts val="450"/>
                </a:spcAft>
              </a:pPr>
              <a:t>13</a:t>
            </a:fld>
            <a:endParaRPr lang="en-US"/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9377AFB-1088-4AA7-B442-51F1E398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99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6D0884-8C71-49EA-A63B-A983796A9A45}"/>
              </a:ext>
            </a:extLst>
          </p:cNvPr>
          <p:cNvPicPr/>
          <p:nvPr/>
        </p:nvPicPr>
        <p:blipFill rotWithShape="1">
          <a:blip r:embed="rId2"/>
          <a:srcRect l="17415" t="16904" r="18910" b="15860"/>
          <a:stretch/>
        </p:blipFill>
        <p:spPr bwMode="auto">
          <a:xfrm>
            <a:off x="2578661" y="1339850"/>
            <a:ext cx="7034681" cy="41783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B2CBA0-8B6C-41A2-B65D-A856EDE5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>
            <a:normAutofit lnSpcReduction="10000"/>
          </a:bodyPr>
          <a:lstStyle/>
          <a:p>
            <a:pPr>
              <a:spcAft>
                <a:spcPts val="450"/>
              </a:spcAft>
            </a:pPr>
            <a:fld id="{89C387D8-FB26-4387-87B2-89A5A49F9816}" type="slidenum">
              <a:rPr lang="en-US" smtClean="0"/>
              <a:pPr>
                <a:spcAft>
                  <a:spcPts val="450"/>
                </a:spcAft>
              </a:pPr>
              <a:t>14</a:t>
            </a:fld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918E445-6AE5-4492-AC75-2F91B56C1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26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953250" y="2083963"/>
            <a:ext cx="0" cy="2240924"/>
          </a:xfrm>
          <a:prstGeom prst="line">
            <a:avLst/>
          </a:prstGeom>
          <a:ln w="19050">
            <a:solidFill>
              <a:srgbClr val="0C6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98" y="3520631"/>
            <a:ext cx="1418549" cy="804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402E14-BAB1-4408-B0E3-8B51D4A5FF33}"/>
              </a:ext>
            </a:extLst>
          </p:cNvPr>
          <p:cNvSpPr txBox="1"/>
          <p:nvPr/>
        </p:nvSpPr>
        <p:spPr>
          <a:xfrm>
            <a:off x="3586768" y="3429002"/>
            <a:ext cx="2665037" cy="15773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338"/>
              </a:spcAft>
            </a:pPr>
            <a:r>
              <a:rPr lang="en-US" sz="1500" b="1" dirty="0">
                <a:solidFill>
                  <a:srgbClr val="0076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Cortney Sanders</a:t>
            </a:r>
          </a:p>
          <a:p>
            <a:pPr algn="r">
              <a:spcAft>
                <a:spcPts val="338"/>
              </a:spcAft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csanders@cbpp.org</a:t>
            </a:r>
          </a:p>
          <a:p>
            <a:pPr algn="r">
              <a:spcAft>
                <a:spcPts val="338"/>
              </a:spcAft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www.cbpp.org</a:t>
            </a:r>
          </a:p>
          <a:p>
            <a:pPr algn="r">
              <a:spcAft>
                <a:spcPts val="338"/>
              </a:spcAft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202.408.1080</a:t>
            </a:r>
          </a:p>
          <a:p>
            <a:pPr algn="r">
              <a:spcAft>
                <a:spcPts val="338"/>
              </a:spcAft>
            </a:pPr>
            <a:endParaRPr lang="en-US" sz="15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338"/>
              </a:spcAft>
            </a:pPr>
            <a:endParaRPr lang="en-US" sz="15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3F19CA18-96D0-4E69-B5AF-3FD6C15B1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65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20B12E5-FB61-48E6-99EA-2D814BD25F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38" y="685800"/>
            <a:ext cx="8515049" cy="478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2BF8CA-B01D-4569-8580-61D2266ED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74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CA Medicaid Expansion Improving Access to Care, Health, and Financial Security, Research Finds">
            <a:extLst>
              <a:ext uri="{FF2B5EF4-FFF2-40B4-BE49-F238E27FC236}">
                <a16:creationId xmlns:a16="http://schemas.microsoft.com/office/drawing/2014/main" id="{D1354172-F7A9-4337-89CB-897160AF0A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49" y="355736"/>
            <a:ext cx="6142903" cy="59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9A091F7-6E00-40DB-B446-9D864258D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14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CBD4-716C-42F5-9538-EAA4840F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443" y="424969"/>
            <a:ext cx="8371115" cy="923347"/>
          </a:xfrm>
        </p:spPr>
        <p:txBody>
          <a:bodyPr>
            <a:noAutofit/>
          </a:bodyPr>
          <a:lstStyle/>
          <a:p>
            <a:r>
              <a:rPr lang="en-US" sz="3400" dirty="0"/>
              <a:t>Medicaid’s Role in Addressing Racial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83E95-0F3A-43BF-B38F-DB9342239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66481"/>
            <a:ext cx="7886700" cy="451048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 Narrows disparities in coverage and access to care</a:t>
            </a:r>
          </a:p>
          <a:p>
            <a:pPr lvl="1"/>
            <a:endParaRPr lang="en-US" dirty="0"/>
          </a:p>
          <a:p>
            <a:pPr lvl="0"/>
            <a:r>
              <a:rPr lang="en-US" sz="2400" dirty="0"/>
              <a:t> Earlier diagnosis and treatment of cancer among Black people </a:t>
            </a:r>
          </a:p>
          <a:p>
            <a:pPr lvl="0"/>
            <a:r>
              <a:rPr lang="en-US" sz="2400" dirty="0"/>
              <a:t> Lower maternal mortality, especially among Black women</a:t>
            </a:r>
          </a:p>
          <a:p>
            <a:pPr lvl="0"/>
            <a:r>
              <a:rPr lang="en-US" sz="2400" dirty="0"/>
              <a:t> Improvements in physical health, especially among Black people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0DC2E56-3000-4104-B13F-31FE52693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85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1FC9139-57FB-477C-B15E-FEED73D90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84" y="255155"/>
            <a:ext cx="3433033" cy="5764646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8D04BE-8885-4C6B-8998-ADA3730C4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8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0549" y="1893618"/>
            <a:ext cx="3742123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50" b="1" dirty="0">
                <a:solidFill>
                  <a:srgbClr val="0C61A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Equitable State Response to COVID-19 and Stronger Recovery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953250" y="1456118"/>
            <a:ext cx="0" cy="3776730"/>
          </a:xfrm>
          <a:prstGeom prst="line">
            <a:avLst/>
          </a:prstGeom>
          <a:ln w="19050">
            <a:solidFill>
              <a:srgbClr val="0C6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70" y="2663383"/>
            <a:ext cx="1466250" cy="8313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4659" y="3926882"/>
            <a:ext cx="37180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C61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Cortney Sanders and Jesse Cross-Call</a:t>
            </a:r>
          </a:p>
          <a:p>
            <a:r>
              <a:rPr lang="en-US" sz="1350" dirty="0">
                <a:solidFill>
                  <a:srgbClr val="0C61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on Budget and Policy Priorities</a:t>
            </a:r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DCABC535-6F7E-4409-ABCA-AC240AA60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77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CBD4-716C-42F5-9538-EAA4840F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443" y="219364"/>
            <a:ext cx="8371115" cy="923347"/>
          </a:xfrm>
        </p:spPr>
        <p:txBody>
          <a:bodyPr>
            <a:noAutofit/>
          </a:bodyPr>
          <a:lstStyle/>
          <a:p>
            <a:r>
              <a:rPr lang="en-US" sz="3200" dirty="0"/>
              <a:t>Medicaid’s Importance During a Pandemic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A0C3F22-CA87-487E-9935-9B959EFC7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07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ny Black, Hispanic People Would Benefit From Further State Medicaid Expansions">
            <a:extLst>
              <a:ext uri="{FF2B5EF4-FFF2-40B4-BE49-F238E27FC236}">
                <a16:creationId xmlns:a16="http://schemas.microsoft.com/office/drawing/2014/main" id="{F8DB1E00-9154-4692-8BD8-8ACF0DC4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26560"/>
            <a:ext cx="4972050" cy="594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F9656C8-F778-4DA8-AB8E-90ADD3AC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9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7620000" y="1500189"/>
            <a:ext cx="0" cy="2947987"/>
          </a:xfrm>
          <a:prstGeom prst="line">
            <a:avLst/>
          </a:prstGeom>
          <a:ln w="19050">
            <a:solidFill>
              <a:srgbClr val="0C6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2" y="3454525"/>
            <a:ext cx="1752604" cy="993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E9B9E1-A1F8-42F1-99E5-2C7CA02F5422}"/>
              </a:ext>
            </a:extLst>
          </p:cNvPr>
          <p:cNvSpPr txBox="1"/>
          <p:nvPr/>
        </p:nvSpPr>
        <p:spPr>
          <a:xfrm>
            <a:off x="2286847" y="2007975"/>
            <a:ext cx="4737842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800" b="1" dirty="0">
                <a:solidFill>
                  <a:srgbClr val="0076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Jesse Cross-Call</a:t>
            </a:r>
          </a:p>
          <a:p>
            <a:pPr algn="r"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cross-call@cbpp.org</a:t>
            </a:r>
          </a:p>
          <a:p>
            <a:pPr algn="r"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@jcrosscall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E7C087-2DA7-4E93-AFB0-46AE7AD54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1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21BBF-149C-47F9-802D-E8456F255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0" b="8349"/>
          <a:stretch/>
        </p:blipFill>
        <p:spPr>
          <a:xfrm>
            <a:off x="462542" y="740731"/>
            <a:ext cx="7971244" cy="449210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0704D0-4A04-4BE1-8639-25CC57CF4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787" t="12722" r="30777" b="3833"/>
          <a:stretch/>
        </p:blipFill>
        <p:spPr>
          <a:xfrm>
            <a:off x="7366675" y="321745"/>
            <a:ext cx="4065972" cy="53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21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635E6-CD9C-4077-9039-988231008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323"/>
            <a:ext cx="4932285" cy="5086905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Medicaid and Cancer</a:t>
            </a:r>
          </a:p>
          <a:p>
            <a:pPr marL="0" lvl="0" indent="0">
              <a:lnSpc>
                <a:spcPct val="100000"/>
              </a:lnSpc>
              <a:buNone/>
            </a:pPr>
            <a:endParaRPr lang="en-US" dirty="0"/>
          </a:p>
          <a:p>
            <a:pPr lvl="0">
              <a:lnSpc>
                <a:spcPct val="100000"/>
              </a:lnSpc>
            </a:pPr>
            <a:r>
              <a:rPr lang="en-US" dirty="0"/>
              <a:t>Medicaid and the COVID-19 Pandemic</a:t>
            </a:r>
          </a:p>
          <a:p>
            <a:pPr lvl="0">
              <a:lnSpc>
                <a:spcPct val="100000"/>
              </a:lnSpc>
            </a:pPr>
            <a:endParaRPr lang="en-US" dirty="0"/>
          </a:p>
          <a:p>
            <a:pPr lvl="0">
              <a:lnSpc>
                <a:spcPct val="100000"/>
              </a:lnSpc>
            </a:pPr>
            <a:r>
              <a:rPr lang="en-US" dirty="0"/>
              <a:t>Medicaid’s Role in Addressing Health Disparities</a:t>
            </a:r>
          </a:p>
          <a:p>
            <a:pPr lvl="0">
              <a:lnSpc>
                <a:spcPct val="100000"/>
              </a:lnSpc>
            </a:pPr>
            <a:endParaRPr lang="en-US" dirty="0"/>
          </a:p>
          <a:p>
            <a:pPr lvl="0">
              <a:lnSpc>
                <a:spcPct val="100000"/>
              </a:lnSpc>
            </a:pPr>
            <a:r>
              <a:rPr lang="en-US" dirty="0"/>
              <a:t>Medicaid Expansion</a:t>
            </a:r>
          </a:p>
          <a:p>
            <a:pPr lvl="0">
              <a:lnSpc>
                <a:spcPct val="100000"/>
              </a:lnSpc>
            </a:pPr>
            <a:endParaRPr lang="en-US" dirty="0"/>
          </a:p>
          <a:p>
            <a:pPr lvl="0">
              <a:lnSpc>
                <a:spcPct val="100000"/>
              </a:lnSpc>
            </a:pPr>
            <a:r>
              <a:rPr lang="en-US" dirty="0"/>
              <a:t>Messages to Defend Medicaid 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4350C-624D-4472-9617-A717262E2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68" b="9931"/>
          <a:stretch/>
        </p:blipFill>
        <p:spPr>
          <a:xfrm>
            <a:off x="5894079" y="1742243"/>
            <a:ext cx="5824815" cy="302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96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29788-1600-4CF2-8433-CA4B798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MedicaidCoversUS.org/resources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2371BB-F29E-4BE2-A9B4-44E17FA40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2228" y="3062583"/>
            <a:ext cx="4758450" cy="2491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4D9AB-5E23-45C1-81D2-B4AB56216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22" y="3062583"/>
            <a:ext cx="4758450" cy="2491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0BAC6E-55C1-4048-8400-9475905DD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228" y="287827"/>
            <a:ext cx="4758450" cy="2491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1AEE91-BB18-447E-963F-6A4EE172D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22" y="287827"/>
            <a:ext cx="4758450" cy="249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6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53983C3-8B1C-40DE-B881-775071604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0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B098E4-9CF1-4314-A2FE-095926A4D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548848" y="1434573"/>
            <a:ext cx="7094321" cy="39898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358434-A18D-4451-BD0D-2ECB1B3F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>
            <a:normAutofit lnSpcReduction="10000"/>
          </a:bodyPr>
          <a:lstStyle/>
          <a:p>
            <a:pPr>
              <a:spcAft>
                <a:spcPts val="450"/>
              </a:spcAft>
            </a:pPr>
            <a:fld id="{89C387D8-FB26-4387-87B2-89A5A49F9816}" type="slidenum">
              <a:rPr lang="en-US">
                <a:solidFill>
                  <a:srgbClr val="FFFFFF"/>
                </a:solidFill>
              </a:rPr>
              <a:pPr>
                <a:spcAft>
                  <a:spcPts val="45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5AA5D-86E2-4781-B4D1-5A38D5DEF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9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6DC51-347E-458C-A6BF-D9E9993E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387D8-FB26-4387-87B2-89A5A49F981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April’s 1 Million Furloughs, Layoffs Put Total State and Local Employment Lower Than After Great Recession">
            <a:extLst>
              <a:ext uri="{FF2B5EF4-FFF2-40B4-BE49-F238E27FC236}">
                <a16:creationId xmlns:a16="http://schemas.microsoft.com/office/drawing/2014/main" id="{2C4908C1-9731-4D6D-9A0F-C6349010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99" y="1052567"/>
            <a:ext cx="5536005" cy="4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4B59622-EF5F-40E5-99BE-1E306BF69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2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BDD5367-4547-4BD7-A16A-212552776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922019"/>
            <a:ext cx="6096000" cy="50139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D113C-3C9A-4C73-A1A7-5E760A86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>
            <a:normAutofit lnSpcReduction="10000"/>
          </a:bodyPr>
          <a:lstStyle/>
          <a:p>
            <a:pPr>
              <a:spcAft>
                <a:spcPts val="450"/>
              </a:spcAft>
            </a:pPr>
            <a:fld id="{89C387D8-FB26-4387-87B2-89A5A49F9816}" type="slidenum">
              <a:rPr lang="en-US" smtClean="0"/>
              <a:pPr>
                <a:spcAft>
                  <a:spcPts val="450"/>
                </a:spcAft>
              </a:pPr>
              <a:t>5</a:t>
            </a:fld>
            <a:endParaRPr lang="en-US"/>
          </a:p>
        </p:txBody>
      </p:sp>
      <p:pic>
        <p:nvPicPr>
          <p:cNvPr id="5" name="Picture 4" descr="Line chart&#10;&#10;Description automatically generated">
            <a:extLst>
              <a:ext uri="{FF2B5EF4-FFF2-40B4-BE49-F238E27FC236}">
                <a16:creationId xmlns:a16="http://schemas.microsoft.com/office/drawing/2014/main" id="{29BBA48B-E413-4322-BF99-F5D6AB623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0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ck and Latino Households Likelier to Experience Food Insufficiency During Pandemic">
            <a:extLst>
              <a:ext uri="{FF2B5EF4-FFF2-40B4-BE49-F238E27FC236}">
                <a16:creationId xmlns:a16="http://schemas.microsoft.com/office/drawing/2014/main" id="{D82FC4B8-DA30-483A-A44F-7059563CD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697" y="1339850"/>
            <a:ext cx="5064606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83B5DE-2D14-40D1-A419-5138C9ADF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>
            <a:normAutofit lnSpcReduction="10000"/>
          </a:bodyPr>
          <a:lstStyle/>
          <a:p>
            <a:pPr>
              <a:spcAft>
                <a:spcPts val="450"/>
              </a:spcAft>
            </a:pPr>
            <a:fld id="{89C387D8-FB26-4387-87B2-89A5A49F9816}" type="slidenum">
              <a:rPr lang="en-US" smtClean="0"/>
              <a:pPr>
                <a:spcAft>
                  <a:spcPts val="450"/>
                </a:spcAft>
              </a:pPr>
              <a:t>6</a:t>
            </a:fld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8283830-F9BE-4140-AB8C-95049EA0D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08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6CA679-A98F-41B6-AA6D-7E5A5435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387D8-FB26-4387-87B2-89A5A49F981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Job Losses Largest in Low-Wage Industries">
            <a:extLst>
              <a:ext uri="{FF2B5EF4-FFF2-40B4-BE49-F238E27FC236}">
                <a16:creationId xmlns:a16="http://schemas.microsoft.com/office/drawing/2014/main" id="{79ABA358-BE05-4410-9D47-C6E938A70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1721645"/>
            <a:ext cx="4800600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B16183B-66DA-431E-A594-3FD52581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118F5EEC-29D2-4D20-9112-01113EC4C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AAB6D22-CD5B-44E5-A950-18E422A18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99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A4646-4894-491C-BCDE-A5AC43C1D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256" y="1339850"/>
            <a:ext cx="4655488" cy="4178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437B80-9FCF-4489-8863-213345C4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>
            <a:normAutofit lnSpcReduction="10000"/>
          </a:bodyPr>
          <a:lstStyle/>
          <a:p>
            <a:pPr>
              <a:spcAft>
                <a:spcPts val="450"/>
              </a:spcAft>
            </a:pPr>
            <a:fld id="{89C387D8-FB26-4387-87B2-89A5A49F9816}" type="slidenum">
              <a:rPr lang="en-US" smtClean="0"/>
              <a:pPr>
                <a:spcAft>
                  <a:spcPts val="450"/>
                </a:spcAft>
              </a:pPr>
              <a:t>8</a:t>
            </a:fld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2DD1AD7E-4DA4-4BC2-9E66-163AE2A4A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44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6B62E-CF46-4B8D-B002-BE0FA4A05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926" y="1339850"/>
            <a:ext cx="4930148" cy="4178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C6598A-C0A4-4511-AC99-A2838CC6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>
            <a:normAutofit lnSpcReduction="10000"/>
          </a:bodyPr>
          <a:lstStyle/>
          <a:p>
            <a:pPr>
              <a:spcAft>
                <a:spcPts val="450"/>
              </a:spcAft>
            </a:pPr>
            <a:fld id="{89C387D8-FB26-4387-87B2-89A5A49F9816}" type="slidenum">
              <a:rPr lang="en-US" smtClean="0"/>
              <a:pPr>
                <a:spcAft>
                  <a:spcPts val="450"/>
                </a:spcAft>
              </a:pPr>
              <a:t>9</a:t>
            </a:fld>
            <a:endParaRPr lang="en-US"/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2B69A785-8373-4746-B4E9-BE1BB3FFD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23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130</Words>
  <Application>Microsoft Office PowerPoint</Application>
  <PresentationFormat>Widescreen</PresentationFormat>
  <Paragraphs>42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Franklin Gothic Medium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Medicaid’s Role in Addressing Racial Disparities</vt:lpstr>
      <vt:lpstr>PowerPoint Presentation</vt:lpstr>
      <vt:lpstr>Medicaid’s Importance During a Pandemic</vt:lpstr>
      <vt:lpstr>PowerPoint Presentation</vt:lpstr>
      <vt:lpstr>PowerPoint Presentation</vt:lpstr>
      <vt:lpstr>PowerPoint Presentation</vt:lpstr>
      <vt:lpstr>PowerPoint Presentation</vt:lpstr>
      <vt:lpstr>MedicaidCoversUS.org/resources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Foreman</dc:creator>
  <cp:lastModifiedBy>Brian Foreman</cp:lastModifiedBy>
  <cp:revision>3</cp:revision>
  <dcterms:created xsi:type="dcterms:W3CDTF">2021-01-12T21:26:03Z</dcterms:created>
  <dcterms:modified xsi:type="dcterms:W3CDTF">2021-01-13T02:49:07Z</dcterms:modified>
</cp:coreProperties>
</file>